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D292B-DAB4-4343-887E-623A1A4B088F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63DA-EE34-4149-8D3D-896A4E8C73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448C6E5-E3F7-4DE1-AD68-41D8546F4523}" type="datetimeFigureOut">
              <a:rPr lang="en-US" smtClean="0"/>
              <a:pPr/>
              <a:t>3/3/2014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EE7FA1E-AEFE-4804-94FE-419E7AB503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tt.Looney@ky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Matt.Looney@ky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ProjectWise</a:t>
            </a:r>
            <a:r>
              <a:rPr lang="en-US" dirty="0" smtClean="0"/>
              <a:t> and </a:t>
            </a:r>
            <a:r>
              <a:rPr lang="en-US" dirty="0" err="1" smtClean="0"/>
              <a:t>Sitemanager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81200"/>
            <a:ext cx="7772400" cy="1447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Matt Looney, PE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KYTC Construction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  <a:hlinkClick r:id="rId2"/>
              </a:rPr>
              <a:t>Matt.Looney@ky.gov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 </a:t>
            </a:r>
            <a:r>
              <a:rPr lang="en-US" sz="1200" i="1" dirty="0" smtClean="0"/>
              <a:t>(Yes, I know these are very dry topics)</a:t>
            </a:r>
            <a:endParaRPr lang="en-US" sz="1200" i="1" dirty="0"/>
          </a:p>
        </p:txBody>
      </p:sp>
      <p:pic>
        <p:nvPicPr>
          <p:cNvPr id="4" name="Picture 3" descr="PW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733800"/>
            <a:ext cx="2514600" cy="2514600"/>
          </a:xfrm>
          <a:prstGeom prst="rect">
            <a:avLst/>
          </a:prstGeom>
        </p:spPr>
      </p:pic>
      <p:pic>
        <p:nvPicPr>
          <p:cNvPr id="5" name="Picture 4" descr="SM 3.10 scree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81400"/>
            <a:ext cx="3743325" cy="2835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Albertus MT" pitchFamily="18" charset="0"/>
              </a:rPr>
              <a:t>SiteManager</a:t>
            </a:r>
            <a:r>
              <a:rPr lang="en-US" sz="4800" b="1" u="sng" dirty="0" smtClean="0">
                <a:latin typeface="Albertus MT" pitchFamily="18" charset="0"/>
              </a:rPr>
              <a:t> 3.13a</a:t>
            </a:r>
          </a:p>
          <a:p>
            <a:pPr algn="ctr"/>
            <a:endParaRPr lang="en-US" sz="6000" b="1" dirty="0">
              <a:latin typeface="Albertus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too much has changed for the user from version 3.10a.</a:t>
            </a:r>
          </a:p>
          <a:p>
            <a:pPr algn="ctr"/>
            <a:endParaRPr lang="en-US" sz="3200" dirty="0"/>
          </a:p>
        </p:txBody>
      </p:sp>
      <p:pic>
        <p:nvPicPr>
          <p:cNvPr id="6" name="Picture 5" descr="313 S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056529"/>
            <a:ext cx="2971800" cy="2420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48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 Change Order Screens now have tab navigation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 change order h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799" cy="6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 change order ite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70966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 change order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228600"/>
            <a:ext cx="8839199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3 explana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8763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….And then what?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TRS-80-Mode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6362700" cy="4185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57200"/>
            <a:ext cx="7848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Currently beginning Beta testing phases for: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sz="3200" dirty="0" err="1" smtClean="0"/>
              <a:t>Sitemanager</a:t>
            </a:r>
            <a:r>
              <a:rPr lang="en-US" sz="3200" dirty="0" smtClean="0"/>
              <a:t> 3.15a</a:t>
            </a:r>
          </a:p>
          <a:p>
            <a:pPr>
              <a:buFontTx/>
              <a:buChar char="-"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en-US" sz="3200" dirty="0" smtClean="0"/>
              <a:t>And then…….</a:t>
            </a:r>
            <a:endParaRPr lang="en-US" sz="3200" dirty="0"/>
          </a:p>
        </p:txBody>
      </p:sp>
      <p:pic>
        <p:nvPicPr>
          <p:cNvPr id="3" name="Picture 2" descr="mad_scien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540368"/>
            <a:ext cx="4248150" cy="3889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SHTOWare_Project_Ma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5250579" cy="272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45720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Web based system – extension of </a:t>
            </a:r>
            <a:r>
              <a:rPr lang="en-US" sz="2400" dirty="0" err="1" smtClean="0"/>
              <a:t>PreConstruction</a:t>
            </a:r>
            <a:r>
              <a:rPr lang="en-US" sz="2400" dirty="0" smtClean="0"/>
              <a:t> program already in use by KYTC.</a:t>
            </a:r>
          </a:p>
          <a:p>
            <a:endParaRPr lang="en-US" sz="2400" dirty="0" smtClean="0"/>
          </a:p>
          <a:p>
            <a:r>
              <a:rPr lang="en-US" sz="2400" dirty="0" smtClean="0"/>
              <a:t>2016?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/>
              <a:t>AASHTOWare</a:t>
            </a:r>
            <a:r>
              <a:rPr lang="en-US" sz="4000" b="1" dirty="0" smtClean="0"/>
              <a:t> Project 3.0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QUESTIONS?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i="1" dirty="0" smtClean="0"/>
              <a:t>  I can’t make your local network connection faster.</a:t>
            </a:r>
          </a:p>
          <a:p>
            <a:pPr>
              <a:buFontTx/>
              <a:buChar char="-"/>
            </a:pPr>
            <a:r>
              <a:rPr lang="en-US" i="1" dirty="0" smtClean="0"/>
              <a:t>  I can’t get you cell phone service that works.</a:t>
            </a:r>
          </a:p>
          <a:p>
            <a:pPr>
              <a:buFontTx/>
              <a:buChar char="-"/>
            </a:pPr>
            <a:r>
              <a:rPr lang="en-US" i="1" dirty="0" smtClean="0"/>
              <a:t>  I can’t get you better trucks, more people, or increments.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 Anything else is fair game.</a:t>
            </a:r>
            <a:endParaRPr lang="en-US" dirty="0"/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2971800"/>
            <a:ext cx="4451350" cy="356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Contact Info: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>
                <a:hlinkClick r:id="rId2"/>
              </a:rPr>
              <a:t>Matt.Looney@ky.gov</a:t>
            </a:r>
            <a:endParaRPr lang="en-US" sz="4800" dirty="0" smtClean="0"/>
          </a:p>
          <a:p>
            <a:pPr algn="ctr"/>
            <a:r>
              <a:rPr lang="en-US" sz="4800" dirty="0" smtClean="0"/>
              <a:t>(502) 564-4780 – Office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tin can ph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453018"/>
            <a:ext cx="3581400" cy="2766808"/>
          </a:xfrm>
          <a:prstGeom prst="rect">
            <a:avLst/>
          </a:prstGeom>
        </p:spPr>
      </p:pic>
      <p:pic>
        <p:nvPicPr>
          <p:cNvPr id="4" name="Picture 3" descr="snail-ma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429000"/>
            <a:ext cx="4279332" cy="306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New Template as of December 2013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77 folders down to 34 folders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All Construction Personnel can 	</a:t>
            </a:r>
            <a:r>
              <a:rPr lang="en-US" sz="2800" b="1" dirty="0" smtClean="0"/>
              <a:t>Add/Delete/Rename</a:t>
            </a:r>
            <a:r>
              <a:rPr lang="en-US" sz="2800" dirty="0" smtClean="0"/>
              <a:t> folders as they 	see 	fit. </a:t>
            </a:r>
            <a:r>
              <a:rPr lang="en-US" sz="2800" i="1" dirty="0" smtClean="0"/>
              <a:t>(But please use similar folder 	names and locations if adding/renaming 	folders)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PW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419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305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New Guidance Documents in 	</a:t>
            </a:r>
            <a:r>
              <a:rPr lang="en-US" sz="2800" b="1" dirty="0" err="1" smtClean="0"/>
              <a:t>ProjectWise</a:t>
            </a:r>
            <a:endParaRPr lang="en-US" sz="2800" b="1" dirty="0" smtClean="0"/>
          </a:p>
          <a:p>
            <a:endParaRPr lang="en-US" sz="2800" b="1" dirty="0" smtClean="0"/>
          </a:p>
          <a:p>
            <a:pPr lvl="1">
              <a:buFontTx/>
              <a:buChar char="-"/>
            </a:pPr>
            <a:r>
              <a:rPr lang="en-US" sz="2800" i="1" dirty="0" smtClean="0"/>
              <a:t>KYTC-Main\Documents\Central Office\Construction\</a:t>
            </a:r>
            <a:r>
              <a:rPr lang="en-US" sz="2800" i="1" dirty="0" err="1" smtClean="0"/>
              <a:t>ProjectWise</a:t>
            </a:r>
            <a:r>
              <a:rPr lang="en-US" sz="2800" i="1" dirty="0" smtClean="0"/>
              <a:t> Info\Folder Structure and Guidance</a:t>
            </a:r>
          </a:p>
          <a:p>
            <a:pPr lvl="1">
              <a:buFontTx/>
              <a:buChar char="-"/>
            </a:pPr>
            <a:endParaRPr lang="en-US" sz="2800" i="1" dirty="0" smtClean="0"/>
          </a:p>
          <a:p>
            <a:pPr lvl="1">
              <a:buFontTx/>
              <a:buChar char="-"/>
            </a:pPr>
            <a:r>
              <a:rPr lang="en-US" sz="2800" i="1" dirty="0" smtClean="0"/>
              <a:t>Also included as hard copy in New SE Reference Guides (available at this meeting!)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PW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419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305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Proper Naming is Critical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Be sure to always name documents so they can be identified by name without a user having to open the document.</a:t>
            </a:r>
          </a:p>
          <a:p>
            <a:pPr lvl="1">
              <a:buFontTx/>
              <a:buChar char="-"/>
            </a:pPr>
            <a:endParaRPr lang="en-US" sz="2800" b="1" i="1" dirty="0" smtClean="0"/>
          </a:p>
          <a:p>
            <a:pPr lvl="1">
              <a:buFontTx/>
              <a:buChar char="-"/>
            </a:pPr>
            <a:r>
              <a:rPr lang="en-US" sz="2800" b="1" i="1" dirty="0" smtClean="0"/>
              <a:t>Always include: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Contract ID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Type of Document (Final Inspection, Formal Acceptance, Completion Notice, etc.)</a:t>
            </a:r>
          </a:p>
          <a:p>
            <a:pPr lvl="1">
              <a:buFontTx/>
              <a:buChar char="-"/>
            </a:pPr>
            <a:r>
              <a:rPr lang="en-US" sz="2800" i="1" dirty="0" smtClean="0"/>
              <a:t>Date of Document if Applicable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PW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419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33400"/>
            <a:ext cx="830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/>
              <a:t>File Name Examples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r>
              <a:rPr lang="en-US" sz="2800" i="1" dirty="0" smtClean="0"/>
              <a:t>121302FinalInspectionReport.pdf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121302Formal AcceptanceReport.pdf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121302Pier2damage20130902.jpg</a:t>
            </a:r>
          </a:p>
          <a:p>
            <a:endParaRPr lang="en-US" sz="2800" i="1" dirty="0" smtClean="0"/>
          </a:p>
          <a:p>
            <a:pPr>
              <a:buFontTx/>
              <a:buChar char="-"/>
            </a:pPr>
            <a:endParaRPr lang="en-US" sz="2800" i="1" dirty="0" smtClean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PW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44196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 ni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343400"/>
            <a:ext cx="2095500" cy="2095500"/>
          </a:xfrm>
          <a:prstGeom prst="rect">
            <a:avLst/>
          </a:prstGeom>
        </p:spPr>
      </p:pic>
      <p:pic>
        <p:nvPicPr>
          <p:cNvPr id="3" name="Picture 2" descr="SM 3.10 scre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24200"/>
            <a:ext cx="4200525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Albertus MT" pitchFamily="18" charset="0"/>
              </a:rPr>
              <a:t>SiteManager</a:t>
            </a:r>
            <a:endParaRPr lang="en-US" sz="6000" b="1" dirty="0">
              <a:latin typeface="Albertu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Still Important to do……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Enter Key Dates in a timely manner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Send Reports Generated in </a:t>
            </a:r>
            <a:r>
              <a:rPr lang="en-US" sz="2800" dirty="0" err="1" smtClean="0"/>
              <a:t>SiteManager</a:t>
            </a:r>
            <a:r>
              <a:rPr lang="en-US" sz="2800" dirty="0" smtClean="0"/>
              <a:t>.</a:t>
            </a:r>
          </a:p>
          <a:p>
            <a:pPr marL="800100" lvl="1" indent="-342900">
              <a:buFontTx/>
              <a:buChar char="-"/>
            </a:pPr>
            <a:r>
              <a:rPr lang="en-US" sz="2800" dirty="0" smtClean="0"/>
              <a:t>Work Complete Notice</a:t>
            </a:r>
          </a:p>
          <a:p>
            <a:pPr marL="800100" lvl="1" indent="-342900">
              <a:buFontTx/>
              <a:buChar char="-"/>
            </a:pPr>
            <a:r>
              <a:rPr lang="en-US" sz="2800" dirty="0" smtClean="0"/>
              <a:t>Corrective Work Complete Notice</a:t>
            </a:r>
          </a:p>
          <a:p>
            <a:pPr marL="800100" lvl="1" indent="-342900">
              <a:buFontTx/>
              <a:buChar char="-"/>
            </a:pPr>
            <a:endParaRPr lang="en-US" dirty="0"/>
          </a:p>
        </p:txBody>
      </p:sp>
      <p:pic>
        <p:nvPicPr>
          <p:cNvPr id="3" name="Picture 2" descr="soapbox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505200"/>
            <a:ext cx="4038600" cy="2970895"/>
          </a:xfrm>
          <a:prstGeom prst="rect">
            <a:avLst/>
          </a:prstGeom>
        </p:spPr>
      </p:pic>
      <p:pic>
        <p:nvPicPr>
          <p:cNvPr id="4" name="Picture 3" descr="SM 3.10 scree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4477268"/>
            <a:ext cx="2514600" cy="19044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 3.10 screen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14800"/>
            <a:ext cx="2892577" cy="219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Albertus MT" pitchFamily="18" charset="0"/>
              </a:rPr>
              <a:t>SiteManager</a:t>
            </a:r>
            <a:r>
              <a:rPr lang="en-US" sz="4800" b="1" u="sng" dirty="0" smtClean="0">
                <a:latin typeface="Albertus MT" pitchFamily="18" charset="0"/>
              </a:rPr>
              <a:t> 3.10a</a:t>
            </a:r>
          </a:p>
          <a:p>
            <a:pPr algn="ctr"/>
            <a:endParaRPr lang="en-US" sz="6000" b="1" dirty="0">
              <a:latin typeface="Albertus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Soon to be a thing of the Past!!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(maybe)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latin typeface="Albertus MT" pitchFamily="18" charset="0"/>
              </a:rPr>
              <a:t>SiteManager</a:t>
            </a:r>
            <a:r>
              <a:rPr lang="en-US" sz="4800" b="1" u="sng" dirty="0" smtClean="0">
                <a:latin typeface="Albertus MT" pitchFamily="18" charset="0"/>
              </a:rPr>
              <a:t> 3.1</a:t>
            </a:r>
            <a:r>
              <a:rPr lang="en-US" sz="4800" b="1" u="sng" dirty="0" smtClean="0">
                <a:solidFill>
                  <a:srgbClr val="FF0000"/>
                </a:solidFill>
                <a:latin typeface="Albertus MT" pitchFamily="18" charset="0"/>
              </a:rPr>
              <a:t>3</a:t>
            </a:r>
            <a:r>
              <a:rPr lang="en-US" sz="4800" b="1" u="sng" dirty="0" smtClean="0">
                <a:latin typeface="Albertus MT" pitchFamily="18" charset="0"/>
              </a:rPr>
              <a:t>a</a:t>
            </a:r>
          </a:p>
          <a:p>
            <a:pPr algn="ctr"/>
            <a:endParaRPr lang="en-US" sz="6000" b="1" dirty="0">
              <a:latin typeface="Albertus M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Bauhaus 93" pitchFamily="82" charset="0"/>
              </a:rPr>
              <a:t>HELLO FUTURE!!</a:t>
            </a:r>
            <a:endParaRPr lang="en-US" sz="5400" i="1" dirty="0">
              <a:latin typeface="Bauhaus 93" pitchFamily="82" charset="0"/>
            </a:endParaRPr>
          </a:p>
        </p:txBody>
      </p:sp>
      <p:pic>
        <p:nvPicPr>
          <p:cNvPr id="6" name="Picture 5" descr="313 S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95600"/>
            <a:ext cx="421005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A7B6F1E46774DBD5C7F1DD129BFD5" ma:contentTypeVersion="4" ma:contentTypeDescription="Create a new document." ma:contentTypeScope="" ma:versionID="15bd51e93a69a96024dcb2415bd3bf46">
  <xsd:schema xmlns:xsd="http://www.w3.org/2001/XMLSchema" xmlns:xs="http://www.w3.org/2001/XMLSchema" xmlns:p="http://schemas.microsoft.com/office/2006/metadata/properties" xmlns:ns1="http://schemas.microsoft.com/sharepoint/v3" xmlns:ns2="9c16dc54-5a24-4afd-a61c-664ec7eab416" targetNamespace="http://schemas.microsoft.com/office/2006/metadata/properties" ma:root="true" ma:fieldsID="a0860fcfb153a9e8d6d1856a0bd2c86a" ns1:_="" ns2:_="">
    <xsd:import namespace="http://schemas.microsoft.com/sharepoint/v3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30CEB7-FB93-4303-A835-375797616752}"/>
</file>

<file path=customXml/itemProps2.xml><?xml version="1.0" encoding="utf-8"?>
<ds:datastoreItem xmlns:ds="http://schemas.openxmlformats.org/officeDocument/2006/customXml" ds:itemID="{6477E9E3-277B-46A7-9F56-AD277C68AC15}"/>
</file>

<file path=customXml/itemProps3.xml><?xml version="1.0" encoding="utf-8"?>
<ds:datastoreItem xmlns:ds="http://schemas.openxmlformats.org/officeDocument/2006/customXml" ds:itemID="{352CD01E-E267-4EC5-929E-08F61DF631EB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</TotalTime>
  <Words>256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ProjectWise and Sitemanager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KYTC</dc:creator>
  <cp:lastModifiedBy>KYTC</cp:lastModifiedBy>
  <cp:revision>35</cp:revision>
  <dcterms:created xsi:type="dcterms:W3CDTF">2014-02-28T16:41:40Z</dcterms:created>
  <dcterms:modified xsi:type="dcterms:W3CDTF">2014-03-03T14:36:48Z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0x010100112A7B6F1E46774DBD5C7F1DD129BFD5</vt:lpwstr>
  </property>
</Properties>
</file>